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83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36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259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225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2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659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791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743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89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47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88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06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5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63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80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40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02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1E5A040-D1B3-415B-8586-001BEF3C46A7}" type="datetimeFigureOut">
              <a:rPr lang="ru-RU" smtClean="0"/>
              <a:t>25.02.2023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17598A-9BE6-4C02-8154-F4C1D139E3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492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з пыли и газа. Загадка появления Солнечной системы">
            <a:extLst>
              <a:ext uri="{FF2B5EF4-FFF2-40B4-BE49-F238E27FC236}">
                <a16:creationId xmlns:a16="http://schemas.microsoft.com/office/drawing/2014/main" id="{77E1E9AB-A03F-C6E6-1519-C86AD7112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9B4B9C-2A1C-05A1-C2C5-84FDC176A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ru-RU"/>
              <a:t>Образование планетной системы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6BED5E-CF50-7A75-2F8F-DE1C6D612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CE81"/>
                </a:solidFill>
              </a:rPr>
              <a:t>Выполнено группой №7</a:t>
            </a:r>
          </a:p>
        </p:txBody>
      </p:sp>
    </p:spTree>
    <p:extLst>
      <p:ext uri="{BB962C8B-B14F-4D97-AF65-F5344CB8AC3E}">
        <p14:creationId xmlns:p14="http://schemas.microsoft.com/office/powerpoint/2010/main" val="208355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A53E5-A509-3406-C1A7-F1E9F76D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ru-RU" sz="3700"/>
              <a:t>Теоретическое описание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4D30BF-0000-1C8C-8D00-BCAF09564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8" r="14160" b="-1"/>
          <a:stretch/>
        </p:blipFill>
        <p:spPr>
          <a:xfrm>
            <a:off x="471101" y="877314"/>
            <a:ext cx="4003193" cy="510337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234DCAE-03F7-4409-0BEB-C69A8460B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rgbClr val="50A1FE"/>
              </a:buClr>
            </a:pPr>
            <a:r>
              <a:rPr lang="ru-RU" dirty="0"/>
              <a:t>Планетная</a:t>
            </a:r>
            <a:r>
              <a:rPr lang="en-US" dirty="0"/>
              <a:t> </a:t>
            </a:r>
            <a:r>
              <a:rPr lang="ru-RU" dirty="0"/>
              <a:t>(планетарная) система – система звёзд и различных незвёздообразных астрономических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150340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3C5B9-98E7-6C26-BE89-82EAED22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100"/>
              <a:t>Образование планетарных систем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1A97CE-6C76-B2B8-DED5-D4483CB54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5" r="9710" b="-3"/>
          <a:stretch/>
        </p:blipFill>
        <p:spPr>
          <a:xfrm>
            <a:off x="632815" y="643465"/>
            <a:ext cx="4003193" cy="510337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C0269BB-3F1A-ABB8-0F94-FAA64562D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FEE900"/>
              </a:buClr>
              <a:buNone/>
            </a:pPr>
            <a:r>
              <a:rPr lang="ru-RU" dirty="0"/>
              <a:t>Образование планет и планетарных систем — набор процессов формирования и эволюции отдельных планет и планетарных систем.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E1EFD-9BE4-A001-D9B3-97513700C33C}"/>
              </a:ext>
            </a:extLst>
          </p:cNvPr>
          <p:cNvSpPr txBox="1"/>
          <p:nvPr/>
        </p:nvSpPr>
        <p:spPr>
          <a:xfrm>
            <a:off x="1466473" y="5845203"/>
            <a:ext cx="23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Аккреционный диск</a:t>
            </a:r>
          </a:p>
        </p:txBody>
      </p:sp>
    </p:spTree>
    <p:extLst>
      <p:ext uri="{BB962C8B-B14F-4D97-AF65-F5344CB8AC3E}">
        <p14:creationId xmlns:p14="http://schemas.microsoft.com/office/powerpoint/2010/main" val="419467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30D43-6A57-848A-E20B-DDF8D252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ru-RU"/>
              <a:t>Теории формирования</a:t>
            </a:r>
            <a:endParaRPr lang="ru-RU" dirty="0"/>
          </a:p>
        </p:txBody>
      </p:sp>
      <p:pic>
        <p:nvPicPr>
          <p:cNvPr id="1033" name="Picture 1030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1026" name="Picture 2" descr="Формирование и эволюция Солнечной системы — Википедия">
            <a:extLst>
              <a:ext uri="{FF2B5EF4-FFF2-40B4-BE49-F238E27FC236}">
                <a16:creationId xmlns:a16="http://schemas.microsoft.com/office/drawing/2014/main" id="{C1E542E5-9D8C-070E-0C4B-AC96A116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01" y="2092934"/>
            <a:ext cx="4003193" cy="267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6506179-9AF1-7B60-BDA4-738AF9C0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F7A24A"/>
              </a:buClr>
              <a:buNone/>
            </a:pPr>
            <a:r>
              <a:rPr lang="ru-RU" sz="1600" dirty="0"/>
              <a:t>Отправная точка всех рассуждений о пути формирования планет — газопылевой (протопланетный) диск вокруг формирующейся звезды. Сценариев, как из него получились планеты, существует два типа:</a:t>
            </a:r>
          </a:p>
          <a:p>
            <a:pPr>
              <a:lnSpc>
                <a:spcPct val="90000"/>
              </a:lnSpc>
              <a:buClr>
                <a:srgbClr val="F7A24A"/>
              </a:buClr>
            </a:pPr>
            <a:r>
              <a:rPr lang="ru-RU" sz="1600" dirty="0"/>
              <a:t>Доминирующий на данный момент — аккреционный. Предполагает формирования из первоначальных </a:t>
            </a:r>
            <a:r>
              <a:rPr lang="ru-RU" sz="1600" dirty="0" err="1"/>
              <a:t>планетозималей</a:t>
            </a:r>
            <a:r>
              <a:rPr lang="ru-RU" sz="1600" dirty="0"/>
              <a:t>.</a:t>
            </a:r>
          </a:p>
          <a:p>
            <a:pPr>
              <a:lnSpc>
                <a:spcPct val="90000"/>
              </a:lnSpc>
              <a:buClr>
                <a:srgbClr val="F7A24A"/>
              </a:buClr>
            </a:pPr>
            <a:r>
              <a:rPr lang="ru-RU" sz="1600" dirty="0"/>
              <a:t>Второй полагает, что планеты сформировались из первоначальных «сгущений», впоследствии </a:t>
            </a:r>
            <a:r>
              <a:rPr lang="ru-RU" sz="1600" dirty="0" err="1"/>
              <a:t>сколлапсировавших</a:t>
            </a:r>
            <a:r>
              <a:rPr lang="ru-RU" sz="1600" dirty="0"/>
              <a:t>.</a:t>
            </a:r>
          </a:p>
          <a:p>
            <a:pPr marL="36900" indent="0">
              <a:lnSpc>
                <a:spcPct val="90000"/>
              </a:lnSpc>
              <a:buClr>
                <a:srgbClr val="F7A24A"/>
              </a:buClr>
              <a:buNone/>
            </a:pPr>
            <a:r>
              <a:rPr lang="ru-RU" sz="1600" dirty="0"/>
              <a:t>Окончательно формирование планеты прекращается, когда в молодой звезде зажигаются ядерные реакции и она рассеивает протопланетный диск, за счёт давления солнечного ветра, эффекта </a:t>
            </a:r>
            <a:r>
              <a:rPr lang="ru-RU" sz="1600" dirty="0" err="1"/>
              <a:t>Пойнтинга</a:t>
            </a:r>
            <a:r>
              <a:rPr lang="ru-RU" sz="1600" dirty="0"/>
              <a:t> — Робертсона и прочих.</a:t>
            </a:r>
          </a:p>
        </p:txBody>
      </p:sp>
    </p:spTree>
    <p:extLst>
      <p:ext uri="{BB962C8B-B14F-4D97-AF65-F5344CB8AC3E}">
        <p14:creationId xmlns:p14="http://schemas.microsoft.com/office/powerpoint/2010/main" val="170350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C6F6E-2687-1438-60D2-B54830E1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ru-RU" sz="3700" dirty="0"/>
              <a:t>Аккреционный сценарий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7A036B-F109-477D-A092-D947533E2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FBABD6-F8BE-F35B-51DA-8859AEEFC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6" r="22851" b="2"/>
          <a:stretch/>
        </p:blipFill>
        <p:spPr>
          <a:xfrm>
            <a:off x="471101" y="760936"/>
            <a:ext cx="4003193" cy="5103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F21AA58-7166-FBFF-F19A-8F00D6E06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9472" y="1828801"/>
                <a:ext cx="5844760" cy="3866048"/>
              </a:xfrm>
            </p:spPr>
            <p:txBody>
              <a:bodyPr anchor="ctr">
                <a:normAutofit fontScale="85000" lnSpcReduction="10000"/>
              </a:bodyPr>
              <a:lstStyle/>
              <a:p>
                <a:pPr marL="36900" indent="0">
                  <a:buClr>
                    <a:srgbClr val="D1B48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e>
                      </m:nary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 marL="36900" indent="0">
                  <a:buClr>
                    <a:srgbClr val="D1B487"/>
                  </a:buClr>
                  <a:buNone/>
                </a:pPr>
                <a:r>
                  <a:rPr lang="ru-RU" dirty="0"/>
                  <a:t>где R — размер тела, a — радиус его орбиты, M* — масса звезды, </a:t>
                </a:r>
                <a:r>
                  <a:rPr lang="ru-RU" dirty="0" err="1"/>
                  <a:t>Σp</a:t>
                </a:r>
                <a:r>
                  <a:rPr lang="ru-RU" dirty="0"/>
                  <a:t> — поверхностная плотность </a:t>
                </a:r>
                <a:r>
                  <a:rPr lang="ru-RU" dirty="0" err="1"/>
                  <a:t>планетозимальной</a:t>
                </a:r>
                <a:r>
                  <a:rPr lang="ru-RU" dirty="0"/>
                  <a:t> области, а FG — так называемый параметр фокусировки. Расти такие тела могут не до бесконечности, а ровно до того момента пока есть небольшие </a:t>
                </a:r>
                <a:r>
                  <a:rPr lang="ru-RU" dirty="0" err="1"/>
                  <a:t>планетозимали</a:t>
                </a:r>
                <a:r>
                  <a:rPr lang="ru-RU" dirty="0"/>
                  <a:t> в их окрестностях, пограничная масса при этом получается:</a:t>
                </a:r>
                <a:endParaRPr lang="en-US" dirty="0"/>
              </a:p>
              <a:p>
                <a:pPr marL="36900" indent="0">
                  <a:buClr>
                    <a:srgbClr val="D1B48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ru-R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rad>
                          <m:sSup>
                            <m:sSup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ru-RU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/>
                                    <m:e>
                                      <m:r>
                                        <m:rPr>
                                          <m:lit/>
                                        </m:rPr>
                                        <a:rPr lang="en-US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F21AA58-7166-FBFF-F19A-8F00D6E06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9472" y="1828801"/>
                <a:ext cx="5844760" cy="386604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3F1B12-5F4B-05C6-129D-B1DAE41B2D84}"/>
              </a:ext>
            </a:extLst>
          </p:cNvPr>
          <p:cNvSpPr txBox="1"/>
          <p:nvPr/>
        </p:nvSpPr>
        <p:spPr>
          <a:xfrm>
            <a:off x="1308915" y="5912398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Аккреционный диск</a:t>
            </a:r>
          </a:p>
        </p:txBody>
      </p:sp>
    </p:spTree>
    <p:extLst>
      <p:ext uri="{BB962C8B-B14F-4D97-AF65-F5344CB8AC3E}">
        <p14:creationId xmlns:p14="http://schemas.microsoft.com/office/powerpoint/2010/main" val="319524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84148-1824-C123-5EF1-C65341EB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100"/>
              <a:t>Сценарий гравитационного коллапса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81539B-8215-470D-39A3-E5E47077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01" y="1570173"/>
            <a:ext cx="4003193" cy="3963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1FCB344-DE6A-FBEA-E567-DA91B1FD8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9472" y="1828801"/>
                <a:ext cx="5844760" cy="3866048"/>
              </a:xfrm>
            </p:spPr>
            <p:txBody>
              <a:bodyPr anchor="ctr">
                <a:normAutofit/>
              </a:bodyPr>
              <a:lstStyle/>
              <a:p>
                <a:pPr marL="36900" indent="0">
                  <a:buClr>
                    <a:srgbClr val="FAB649"/>
                  </a:buClr>
                  <a:buNone/>
                </a:pPr>
                <a:r>
                  <a:rPr lang="ru-RU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Диск начинает распадаться на отдельные кольца если</a:t>
                </a:r>
              </a:p>
              <a:p>
                <a:pPr marL="36900" indent="0">
                  <a:buClr>
                    <a:srgbClr val="FAB649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ru-RU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∑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&lt;1</m:t>
                      </m:r>
                    </m:oMath>
                  </m:oMathPara>
                </a14:m>
                <a:endParaRPr lang="ru-RU" dirty="0"/>
              </a:p>
              <a:p>
                <a:pPr marL="36900" indent="0">
                  <a:buClr>
                    <a:srgbClr val="FAB649"/>
                  </a:buClr>
                  <a:buNone/>
                </a:pPr>
                <a:r>
                  <a:rPr lang="ru-RU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dirty="0"/>
                  <a:t> — скорость звука в протопланетном диске,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— эпициклическая частота.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1FCB344-DE6A-FBEA-E567-DA91B1FD8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9472" y="1828801"/>
                <a:ext cx="5844760" cy="386604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0DA470-F7CD-ED9F-DAE3-7DA87AF16250}"/>
              </a:ext>
            </a:extLst>
          </p:cNvPr>
          <p:cNvSpPr txBox="1"/>
          <p:nvPr/>
        </p:nvSpPr>
        <p:spPr>
          <a:xfrm>
            <a:off x="1539425" y="5533334"/>
            <a:ext cx="186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Планетезимали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184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CAF2E3-BA01-367C-B64B-F03E776C0C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8426" b="73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9AAE63D-2A4E-97F0-4A36-DCE015294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ru-RU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089525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56</TotalTime>
  <Words>241</Words>
  <Application>Microsoft Office PowerPoint</Application>
  <PresentationFormat>Широкоэкранный</PresentationFormat>
  <Paragraphs>23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Calisto MT</vt:lpstr>
      <vt:lpstr>Cambria Math</vt:lpstr>
      <vt:lpstr>Wingdings 2</vt:lpstr>
      <vt:lpstr>Сланец</vt:lpstr>
      <vt:lpstr>Образование планетной системы</vt:lpstr>
      <vt:lpstr>Теоретическое описание</vt:lpstr>
      <vt:lpstr>Образование планетарных систем</vt:lpstr>
      <vt:lpstr>Теории формирования</vt:lpstr>
      <vt:lpstr>Аккреционный сценарий</vt:lpstr>
      <vt:lpstr>Сценарий гравитационного коллапса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Образование планетной системы</dc:title>
  <dc:creator>Бабков Дмитрий Николаевич</dc:creator>
  <cp:lastModifiedBy>Бабков Дмитрий Николаевич</cp:lastModifiedBy>
  <cp:revision>4</cp:revision>
  <dcterms:created xsi:type="dcterms:W3CDTF">2023-02-25T15:33:51Z</dcterms:created>
  <dcterms:modified xsi:type="dcterms:W3CDTF">2023-02-25T16:53:13Z</dcterms:modified>
</cp:coreProperties>
</file>